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 descr="C:\Users\merzlyakova\Desktop\августовка_2016\Титульный слайд и обложка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98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1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90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Google Shape;32;p5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5"/>
          <p:cNvSpPr/>
          <p:nvPr/>
        </p:nvSpPr>
        <p:spPr>
          <a:xfrm flipH="1">
            <a:off x="472134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5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5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/>
          <p:nvPr/>
        </p:nvSpPr>
        <p:spPr>
          <a:xfrm flipH="1">
            <a:off x="990375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spcFirstLastPara="1" wrap="square" lIns="68569" tIns="68569" rIns="68569" bIns="685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104900" y="1703500"/>
            <a:ext cx="7581900" cy="4864400"/>
          </a:xfrm>
          <a:prstGeom prst="rect">
            <a:avLst/>
          </a:prstGeom>
        </p:spPr>
        <p:txBody>
          <a:bodyPr spcFirstLastPara="1" wrap="square" lIns="68569" tIns="68569" rIns="68569" bIns="68569" anchor="t" anchorCtr="0"/>
          <a:lstStyle>
            <a:lvl1pPr marL="457189" lvl="0" indent="-41909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378" lvl="1" indent="-38099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566" lvl="2" indent="-38099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754" lvl="3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5943" lvl="4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132" lvl="5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320" lvl="6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509" lvl="7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697" lvl="8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spcFirstLastPara="1" wrap="square" lIns="68569" tIns="68569" rIns="68569" bIns="6856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2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9" b="70957"/>
          <a:stretch/>
        </p:blipFill>
        <p:spPr bwMode="auto">
          <a:xfrm>
            <a:off x="3" y="692696"/>
            <a:ext cx="583435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82" b="2448"/>
          <a:stretch/>
        </p:blipFill>
        <p:spPr bwMode="auto">
          <a:xfrm>
            <a:off x="3819441" y="5499365"/>
            <a:ext cx="5324559" cy="135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8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0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56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86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8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7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9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C7A9-A196-4F4A-B617-0E4761FDEAF3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A2CE-CA1A-481A-974D-2F5C8EFED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34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acts.ru/doc/ukaz-prezidenta-rf-ot-01122016-n-642-o-strategii/#100016" TargetMode="External"/><Relationship Id="rId2" Type="http://schemas.openxmlformats.org/officeDocument/2006/relationships/hyperlink" Target="https://legalacts.ru/doc/prikaz-minobrnauki-rossii-ot-30082013-n-1015/#00006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6858000" cy="1368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/>
              <a:t>"Проектирование механизма реализации образовательных программ для обучающихся с ОВЗ по предметной области «Технология» в Сетевой </a:t>
            </a:r>
            <a:r>
              <a:rPr lang="ru-RU" sz="2400" b="1" dirty="0" smtClean="0"/>
              <a:t>форме"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301208"/>
            <a:ext cx="685800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/>
              <a:t>Кравцова Светлана Викторовна, </a:t>
            </a:r>
          </a:p>
          <a:p>
            <a:r>
              <a:rPr lang="ru-RU" sz="2000" dirty="0" smtClean="0"/>
              <a:t>заместитель директора по УПР КГБОУ ШИ 12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647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448272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/>
              <a:t>Приказ </a:t>
            </a:r>
            <a:r>
              <a:rPr lang="ru-RU" sz="2000" b="1" dirty="0" err="1" smtClean="0"/>
              <a:t>Минпросвещения</a:t>
            </a:r>
            <a:r>
              <a:rPr lang="ru-RU" sz="2000" b="1" dirty="0" smtClean="0"/>
              <a:t> России от 10.06.2019 N 286 О внесении изменений в Порядок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утвержденный приказом Министерства образования и науки Российской Федерации от 30 августа 2013 г. N 1015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777283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/>
            <a:r>
              <a:rPr lang="ru-RU" dirty="0"/>
              <a:t>1. </a:t>
            </a:r>
            <a:r>
              <a:rPr lang="ru-RU" dirty="0">
                <a:hlinkClick r:id="rId2"/>
              </a:rPr>
              <a:t>Дополнить</a:t>
            </a:r>
            <a:r>
              <a:rPr lang="ru-RU" dirty="0"/>
              <a:t> пункт 12 абзацем следующего содержания:</a:t>
            </a:r>
          </a:p>
          <a:p>
            <a:pPr marL="0" indent="0" algn="just" fontAlgn="base">
              <a:buNone/>
            </a:pPr>
            <a:r>
              <a:rPr lang="ru-RU" dirty="0"/>
              <a:t>"Для обновления и совершенствования содержания и методов обучения по обязательным учебным предметам предметной области "Технология" и других предметных областей с учетом </a:t>
            </a:r>
            <a:r>
              <a:rPr lang="ru-RU" dirty="0">
                <a:hlinkClick r:id="rId3"/>
              </a:rPr>
              <a:t>Стратегии</a:t>
            </a:r>
            <a:r>
              <a:rPr lang="ru-RU" dirty="0"/>
              <a:t> научно-технологического развития Российской Федерации &lt;12&gt; общеобразовательные программы могут реализовываться образовательными организациями посредством сетевой формы с привлечением ресурсов организаций, обладающих соответствующим оборудованием, материально-техническим, кадровым и финансовым обеспечением.".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23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3816424" cy="648071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600" b="1" dirty="0" smtClean="0"/>
              <a:t>1. Организационное </a:t>
            </a:r>
            <a:r>
              <a:rPr lang="ru-RU" sz="1600" b="1" dirty="0"/>
              <a:t>обеспечение сетевого </a:t>
            </a:r>
            <a:r>
              <a:rPr lang="ru-RU" sz="1600" b="1" dirty="0" smtClean="0"/>
              <a:t>взаимодействия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986" y="1052736"/>
            <a:ext cx="3799334" cy="1224135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определение </a:t>
            </a:r>
            <a:r>
              <a:rPr lang="ru-RU" sz="1400" b="1" dirty="0">
                <a:solidFill>
                  <a:srgbClr val="FF0000"/>
                </a:solidFill>
              </a:rPr>
              <a:t>потребности в организации </a:t>
            </a:r>
            <a:r>
              <a:rPr lang="ru-RU" sz="1400" b="1" dirty="0" smtClean="0">
                <a:solidFill>
                  <a:srgbClr val="FF0000"/>
                </a:solidFill>
              </a:rPr>
              <a:t>сетевого взаимодействия: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оценка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оснащенности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и достаточности </a:t>
            </a:r>
            <a:r>
              <a:rPr lang="ru-RU" sz="1400" b="1" i="1" dirty="0">
                <a:solidFill>
                  <a:schemeClr val="accent4">
                    <a:lumMod val="75000"/>
                  </a:schemeClr>
                </a:solidFill>
              </a:rPr>
              <a:t>собственных материально-технических </a:t>
            </a:r>
            <a:r>
              <a:rPr lang="ru-RU" sz="1400" b="1" i="1" dirty="0" smtClean="0">
                <a:solidFill>
                  <a:schemeClr val="accent4">
                    <a:lumMod val="75000"/>
                  </a:schemeClr>
                </a:solidFill>
              </a:rPr>
              <a:t>и кадровых </a:t>
            </a:r>
            <a:r>
              <a:rPr lang="ru-RU" sz="1400" b="1" i="1" dirty="0">
                <a:solidFill>
                  <a:schemeClr val="accent4">
                    <a:lumMod val="75000"/>
                  </a:schemeClr>
                </a:solidFill>
              </a:rPr>
              <a:t>ресурсов</a:t>
            </a:r>
            <a:r>
              <a:rPr lang="ru-RU" sz="1800" dirty="0"/>
              <a:t>.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2348880"/>
            <a:ext cx="3799334" cy="1008112"/>
          </a:xfrm>
          <a:prstGeom prst="rect">
            <a:avLst/>
          </a:prstGeom>
          <a:ln w="38100" cap="flat" cmpd="sng" algn="ctr">
            <a:solidFill>
              <a:schemeClr val="accent4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00" b="1" dirty="0" smtClean="0">
                <a:solidFill>
                  <a:srgbClr val="FF0000"/>
                </a:solidFill>
              </a:rPr>
              <a:t>поиск </a:t>
            </a:r>
            <a:r>
              <a:rPr lang="ru-RU" sz="1500" b="1" dirty="0">
                <a:solidFill>
                  <a:srgbClr val="FF0000"/>
                </a:solidFill>
              </a:rPr>
              <a:t>и </a:t>
            </a:r>
            <a:r>
              <a:rPr lang="ru-RU" sz="1500" b="1" dirty="0" smtClean="0">
                <a:solidFill>
                  <a:srgbClr val="FF0000"/>
                </a:solidFill>
              </a:rPr>
              <a:t>привлечение </a:t>
            </a:r>
            <a:r>
              <a:rPr lang="ru-RU" sz="1500" b="1" dirty="0">
                <a:solidFill>
                  <a:srgbClr val="FF0000"/>
                </a:solidFill>
              </a:rPr>
              <a:t>потенциальных партнеров </a:t>
            </a:r>
            <a:r>
              <a:rPr lang="ru-RU" sz="1500" b="1" dirty="0" smtClean="0">
                <a:solidFill>
                  <a:schemeClr val="accent4">
                    <a:lumMod val="75000"/>
                  </a:schemeClr>
                </a:solidFill>
              </a:rPr>
              <a:t>(организация-партнер)</a:t>
            </a:r>
            <a:r>
              <a:rPr lang="ru-RU" sz="15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- Образовательная организация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- Ресурсный центр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0" y="332656"/>
            <a:ext cx="4248472" cy="648071"/>
          </a:xfrm>
          <a:prstGeom prst="rect">
            <a:avLst/>
          </a:prstGeom>
          <a:ln w="38100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/>
              <a:t>2. Нормативные </a:t>
            </a:r>
            <a:r>
              <a:rPr lang="ru-RU" sz="1600" b="1" dirty="0"/>
              <a:t>акты, регламентирующие </a:t>
            </a:r>
            <a:r>
              <a:rPr lang="ru-RU" sz="1600" b="1" dirty="0" smtClean="0"/>
              <a:t>порядок организации </a:t>
            </a:r>
            <a:r>
              <a:rPr lang="ru-RU" sz="1600" b="1" dirty="0"/>
              <a:t>сетевого взаимодействия</a:t>
            </a:r>
            <a:r>
              <a:rPr lang="ru-RU" sz="1600" dirty="0"/>
              <a:t>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0" y="1085850"/>
            <a:ext cx="4248472" cy="1335038"/>
          </a:xfrm>
          <a:prstGeom prst="rect">
            <a:avLst/>
          </a:prstGeom>
          <a:ln w="38100" cap="flat" cmpd="sng" algn="ctr">
            <a:solidFill>
              <a:schemeClr val="accent4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300" b="1" dirty="0" smtClean="0">
                <a:solidFill>
                  <a:srgbClr val="FF0000"/>
                </a:solidFill>
              </a:rPr>
              <a:t>Письмо  Министерства науки </a:t>
            </a:r>
            <a:r>
              <a:rPr lang="ru-RU" sz="1300" b="1" dirty="0">
                <a:solidFill>
                  <a:srgbClr val="FF0000"/>
                </a:solidFill>
              </a:rPr>
              <a:t>и образования Российской Федерации от </a:t>
            </a:r>
            <a:r>
              <a:rPr lang="ru-RU" sz="1300" b="1" dirty="0" smtClean="0">
                <a:solidFill>
                  <a:srgbClr val="FF0000"/>
                </a:solidFill>
              </a:rPr>
              <a:t>28.08.2015№ </a:t>
            </a:r>
            <a:r>
              <a:rPr lang="ru-RU" sz="1300" b="1" dirty="0">
                <a:solidFill>
                  <a:srgbClr val="FF0000"/>
                </a:solidFill>
              </a:rPr>
              <a:t>АК-2563/05 «О методических рекомендациях»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</a:rPr>
              <a:t>вместе с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</a:rPr>
              <a:t>Методическими рекомендациями по 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</a:rPr>
              <a:t>организации образовательной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</a:rPr>
              <a:t>деятельности с использованием 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</a:rPr>
              <a:t>сетевых форм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</a:rPr>
              <a:t>реализации образовательных программ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</a:rPr>
              <a:t>»).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07426" y="2500907"/>
            <a:ext cx="4213046" cy="928093"/>
          </a:xfrm>
          <a:prstGeom prst="rect">
            <a:avLst/>
          </a:prstGeom>
          <a:ln w="38100" cap="flat" cmpd="sng" algn="ctr">
            <a:solidFill>
              <a:schemeClr val="accent4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FF0000"/>
                </a:solidFill>
              </a:rPr>
              <a:t>Разработка  положения о </a:t>
            </a:r>
            <a:r>
              <a:rPr lang="ru-RU" sz="1300" b="1" dirty="0">
                <a:solidFill>
                  <a:srgbClr val="FF0000"/>
                </a:solidFill>
              </a:rPr>
              <a:t>реализации образовательных программ </a:t>
            </a:r>
            <a:r>
              <a:rPr lang="ru-RU" sz="1300" b="1" dirty="0" smtClean="0">
                <a:solidFill>
                  <a:srgbClr val="FF0000"/>
                </a:solidFill>
              </a:rPr>
              <a:t>в сетевой </a:t>
            </a:r>
            <a:r>
              <a:rPr lang="ru-RU" sz="1300" b="1" dirty="0">
                <a:solidFill>
                  <a:srgbClr val="FF0000"/>
                </a:solidFill>
              </a:rPr>
              <a:t>форме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-  утверждение 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</a:rPr>
              <a:t>его локальным </a:t>
            </a: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нормативным актом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300" b="1" dirty="0" smtClean="0">
                <a:solidFill>
                  <a:schemeClr val="accent3">
                    <a:lumMod val="75000"/>
                  </a:schemeClr>
                </a:solidFill>
              </a:rPr>
              <a:t>Приказ</a:t>
            </a: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52947" y="3573016"/>
            <a:ext cx="3930307" cy="512450"/>
          </a:xfrm>
          <a:prstGeom prst="rect">
            <a:avLst/>
          </a:prstGeom>
          <a:ln w="38100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/>
              <a:t>3. Определение </a:t>
            </a:r>
            <a:r>
              <a:rPr lang="ru-RU" sz="1600" b="1" dirty="0"/>
              <a:t>механизмов финансового обеспечения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59396" y="4077072"/>
            <a:ext cx="3923858" cy="2592288"/>
          </a:xfrm>
          <a:prstGeom prst="rect">
            <a:avLst/>
          </a:prstGeom>
          <a:ln w="38100" cap="flat" cmpd="sng" algn="ctr">
            <a:solidFill>
              <a:schemeClr val="accent4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1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сетевого взаимодействия </a:t>
            </a:r>
            <a:r>
              <a:rPr lang="ru-RU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может осуществляться </a:t>
            </a:r>
            <a:r>
              <a:rPr lang="ru-RU" sz="1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счет</a:t>
            </a:r>
            <a:r>
              <a:rPr lang="ru-RU" sz="1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собственных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ресурсов 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Учреждения,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получаемых </a:t>
            </a:r>
            <a:r>
              <a:rPr lang="ru-RU" sz="1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рамках выполнения </a:t>
            </a:r>
            <a:r>
              <a:rPr lang="ru-RU" sz="13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государственного (муниципального) задания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средств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субсидий, получаемых Учреждением, в </a:t>
            </a:r>
            <a:r>
              <a:rPr lang="ru-RU" sz="1300" b="1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выделяемых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рамках национальных проектов;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внебюджетных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источников, в </a:t>
            </a:r>
            <a:r>
              <a:rPr lang="ru-RU" sz="1300" b="1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благотворительности, фондов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т.п.;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средств </a:t>
            </a:r>
            <a:r>
              <a:rPr lang="ru-RU" sz="13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физических и (или) юридических лиц.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07772" y="4149080"/>
            <a:ext cx="4284707" cy="1368152"/>
          </a:xfrm>
          <a:prstGeom prst="rect">
            <a:avLst/>
          </a:prstGeom>
          <a:ln w="38100" cap="flat" cmpd="sng" algn="ctr">
            <a:solidFill>
              <a:schemeClr val="accent4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Программа включает обязательные разделы: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режим 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занятий;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 учебный план;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 календарный учебный график;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 содержание программы;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 методическое обеспечение;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• материально-техническое обеспечение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61927" y="3573016"/>
            <a:ext cx="4230553" cy="529565"/>
          </a:xfrm>
          <a:prstGeom prst="rect">
            <a:avLst/>
          </a:prstGeom>
          <a:ln w="38100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/>
              <a:t>4. работа </a:t>
            </a:r>
            <a:r>
              <a:rPr lang="ru-RU" sz="1600" b="1" dirty="0"/>
              <a:t>по достижению </a:t>
            </a:r>
            <a:r>
              <a:rPr lang="ru-RU" sz="1600" b="1" dirty="0" smtClean="0"/>
              <a:t>соглашения о </a:t>
            </a:r>
            <a:r>
              <a:rPr lang="ru-RU" sz="1600" b="1" dirty="0"/>
              <a:t>взаимодействии с организацией-партнером и </a:t>
            </a:r>
            <a:r>
              <a:rPr lang="ru-RU" sz="1600" b="1" dirty="0" smtClean="0"/>
              <a:t>разработка совместных </a:t>
            </a:r>
            <a:r>
              <a:rPr lang="ru-RU" sz="1600" b="1" dirty="0"/>
              <a:t>образовательных программ</a:t>
            </a:r>
            <a:endParaRPr lang="ru-RU" sz="1600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607773" y="5517232"/>
            <a:ext cx="4284707" cy="1224136"/>
          </a:xfrm>
          <a:prstGeom prst="rect">
            <a:avLst/>
          </a:prstGeom>
          <a:ln w="38100" cap="flat" cmpd="sng" algn="ctr">
            <a:solidFill>
              <a:schemeClr val="accent4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Договор о </a:t>
            </a:r>
            <a:r>
              <a:rPr lang="ru-RU" sz="1400" b="1" dirty="0">
                <a:solidFill>
                  <a:srgbClr val="FF0000"/>
                </a:solidFill>
              </a:rPr>
              <a:t>сотрудничестве или договор о сетевом </a:t>
            </a:r>
            <a:r>
              <a:rPr lang="ru-RU" sz="1400" b="1" dirty="0" smtClean="0">
                <a:solidFill>
                  <a:srgbClr val="FF0000"/>
                </a:solidFill>
              </a:rPr>
              <a:t>взаимодействии между  Учреждением </a:t>
            </a:r>
            <a:r>
              <a:rPr lang="ru-RU" sz="1400" b="1" dirty="0">
                <a:solidFill>
                  <a:srgbClr val="FF0000"/>
                </a:solidFill>
              </a:rPr>
              <a:t>и </a:t>
            </a:r>
            <a:r>
              <a:rPr lang="ru-RU" sz="1400" b="1" dirty="0" smtClean="0">
                <a:solidFill>
                  <a:srgbClr val="FF0000"/>
                </a:solidFill>
              </a:rPr>
              <a:t>организацией-партнером.</a:t>
            </a:r>
            <a:endParaRPr lang="ru-RU" sz="14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(может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быть оформлен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на стадии разработки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сетевой образовательной программы, что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позволит более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полно учесть ресурсный вклад каждой из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организаций).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Лицензии 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(Постановление Правительства Российской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Федерации от 28 октября 2013 г. № 966 «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О лицензировании 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образовательной деятельности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  <a:endParaRPr lang="ru-RU" sz="1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Лицензирование образовательной деятельности в </a:t>
            </a:r>
            <a:r>
              <a:rPr lang="ru-RU" sz="2400" dirty="0" smtClean="0"/>
              <a:t>сетевой форме </a:t>
            </a:r>
            <a:r>
              <a:rPr lang="ru-RU" sz="2400" dirty="0"/>
              <a:t>взаимодействия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1772816"/>
            <a:ext cx="4248472" cy="792087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Организации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реализуют совместно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разработанную образовательную программу</a:t>
            </a:r>
            <a:endParaRPr lang="ru-RU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3528" y="2780928"/>
            <a:ext cx="4248472" cy="1368152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Организация </a:t>
            </a:r>
            <a:r>
              <a:rPr lang="ru-RU" sz="1800" dirty="0">
                <a:solidFill>
                  <a:schemeClr val="accent1"/>
                </a:solidFill>
              </a:rPr>
              <a:t>предоставляет </a:t>
            </a:r>
            <a:r>
              <a:rPr lang="ru-RU" sz="1800" dirty="0" smtClean="0">
                <a:solidFill>
                  <a:schemeClr val="accent1"/>
                </a:solidFill>
              </a:rPr>
              <a:t>своих педагогических </a:t>
            </a:r>
            <a:r>
              <a:rPr lang="ru-RU" sz="1800" dirty="0">
                <a:solidFill>
                  <a:schemeClr val="accent1"/>
                </a:solidFill>
              </a:rPr>
              <a:t>работников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в целях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реализации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образовательной программы </a:t>
            </a:r>
            <a:r>
              <a:rPr lang="ru-RU" sz="1800" dirty="0">
                <a:solidFill>
                  <a:schemeClr val="accent1"/>
                </a:solidFill>
              </a:rPr>
              <a:t>другой </a:t>
            </a:r>
            <a:r>
              <a:rPr lang="ru-RU" sz="1800" dirty="0" smtClean="0">
                <a:solidFill>
                  <a:schemeClr val="accent1"/>
                </a:solidFill>
              </a:rPr>
              <a:t>образовательной организации</a:t>
            </a:r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12128" y="4365104"/>
            <a:ext cx="4259872" cy="1296144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Образовательная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организация </a:t>
            </a:r>
            <a:r>
              <a:rPr lang="ru-RU" sz="1800" dirty="0" smtClean="0">
                <a:solidFill>
                  <a:schemeClr val="accent1"/>
                </a:solidFill>
              </a:rPr>
              <a:t>реализует образовательную программу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(часть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образовательной программы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) в </a:t>
            </a:r>
            <a:r>
              <a:rPr lang="ru-RU" sz="1800" dirty="0" smtClean="0">
                <a:solidFill>
                  <a:schemeClr val="accent1"/>
                </a:solidFill>
              </a:rPr>
              <a:t>помещениях другой </a:t>
            </a:r>
            <a:r>
              <a:rPr lang="ru-RU" sz="1800" dirty="0">
                <a:solidFill>
                  <a:schemeClr val="accent1"/>
                </a:solidFill>
              </a:rPr>
              <a:t>организации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16016" y="1772815"/>
            <a:ext cx="4248472" cy="208823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Участники сетевого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взаимодействия </a:t>
            </a:r>
            <a:r>
              <a:rPr lang="ru-RU" sz="1800" dirty="0" smtClean="0">
                <a:solidFill>
                  <a:srgbClr val="FF0000"/>
                </a:solidFill>
              </a:rPr>
              <a:t>обязаны </a:t>
            </a:r>
            <a:r>
              <a:rPr lang="ru-RU" sz="1800" dirty="0">
                <a:solidFill>
                  <a:srgbClr val="FF0000"/>
                </a:solidFill>
              </a:rPr>
              <a:t>иметь лицензию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на осуществление образовательной деятельности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по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реализации образовательных программ определенного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уровня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(Ресурсные центры, предприятия, организации, производственные комбинаты)</a:t>
            </a:r>
            <a:endParaRPr lang="ru-RU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729708" y="3969059"/>
            <a:ext cx="4248472" cy="183620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Образовательная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организация </a:t>
            </a:r>
            <a:r>
              <a:rPr lang="ru-RU" sz="1800" dirty="0" smtClean="0">
                <a:solidFill>
                  <a:srgbClr val="FF0000"/>
                </a:solidFill>
              </a:rPr>
              <a:t>обязана </a:t>
            </a:r>
            <a:r>
              <a:rPr lang="ru-RU" sz="1800" dirty="0">
                <a:solidFill>
                  <a:srgbClr val="FF0000"/>
                </a:solidFill>
              </a:rPr>
              <a:t>«лицензировать» </a:t>
            </a:r>
            <a:r>
              <a:rPr lang="ru-RU" sz="1800" dirty="0" smtClean="0">
                <a:solidFill>
                  <a:srgbClr val="FF0000"/>
                </a:solidFill>
              </a:rPr>
              <a:t>новое место </a:t>
            </a:r>
            <a:r>
              <a:rPr lang="ru-RU" sz="1800" dirty="0">
                <a:solidFill>
                  <a:srgbClr val="FF0000"/>
                </a:solidFill>
              </a:rPr>
              <a:t>осуществления </a:t>
            </a:r>
            <a:r>
              <a:rPr lang="ru-RU" sz="1800" dirty="0" smtClean="0">
                <a:solidFill>
                  <a:srgbClr val="FF0000"/>
                </a:solidFill>
              </a:rPr>
              <a:t>деятельности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(организация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предоставляющая помещение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не требуется изменение в лицензии)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3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4490" y="6165304"/>
            <a:ext cx="3528392" cy="5040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/>
                </a:solidFill>
              </a:rPr>
              <a:t>Благодарю за внимание!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1028" name="Picture 4" descr="https://avangard-cable.ru/sysfiles/images/8march-1087x499.pn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/>
          <a:stretch/>
        </p:blipFill>
        <p:spPr bwMode="auto">
          <a:xfrm>
            <a:off x="365759" y="1260738"/>
            <a:ext cx="8446355" cy="391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683134" y="4887060"/>
            <a:ext cx="7776864" cy="57606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>
                <a:solidFill>
                  <a:srgbClr val="00B0F0"/>
                </a:solidFill>
                <a:latin typeface="Andantino script" pitchFamily="2" charset="0"/>
              </a:rPr>
              <a:t>Счастья, мира</a:t>
            </a:r>
            <a:r>
              <a:rPr lang="en-US" sz="3200" b="1" dirty="0" smtClean="0">
                <a:solidFill>
                  <a:srgbClr val="00B0F0"/>
                </a:solidFill>
                <a:latin typeface="Andantino script" pitchFamily="2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Andantino script" pitchFamily="2" charset="0"/>
              </a:rPr>
              <a:t>и благополучия Вам и Вашим близким! </a:t>
            </a:r>
            <a:endParaRPr lang="ru-RU" sz="3200" b="1" dirty="0">
              <a:solidFill>
                <a:srgbClr val="00B0F0"/>
              </a:solidFill>
              <a:latin typeface="Andantino scrip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33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8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280</TotalTime>
  <Words>455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Тема8</vt:lpstr>
      <vt:lpstr>"Проектирование механизма реализации образовательных программ для обучающихся с ОВЗ по предметной области «Технология» в Сетевой форме"</vt:lpstr>
      <vt:lpstr>Приказ Минпросвещения России от 10.06.2019 N 286 О внесении изменений в Порядок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утвержденный приказом Министерства образования и науки Российской Федерации от 30 августа 2013 г. N 1015</vt:lpstr>
      <vt:lpstr>1. Организационное обеспечение сетевого взаимодействия</vt:lpstr>
      <vt:lpstr>Лицензирование образовательной деятельности в сетевой форме взаимодействия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Зам.по НМР</dc:creator>
  <cp:lastModifiedBy>Андрей</cp:lastModifiedBy>
  <cp:revision>13</cp:revision>
  <dcterms:created xsi:type="dcterms:W3CDTF">2020-03-05T05:48:20Z</dcterms:created>
  <dcterms:modified xsi:type="dcterms:W3CDTF">2020-03-05T13:08:41Z</dcterms:modified>
</cp:coreProperties>
</file>